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7"/>
    <p:sldMasterId id="2147483664" r:id="rId8"/>
  </p:sldMasterIdLst>
  <p:notesMasterIdLst>
    <p:notesMasterId r:id="rId15"/>
  </p:notesMasterIdLst>
  <p:handoutMasterIdLst>
    <p:handoutMasterId r:id="rId16"/>
  </p:handoutMasterIdLst>
  <p:sldIdLst>
    <p:sldId id="261" r:id="rId9"/>
    <p:sldId id="264" r:id="rId10"/>
    <p:sldId id="265" r:id="rId11"/>
    <p:sldId id="266" r:id="rId12"/>
    <p:sldId id="267" r:id="rId13"/>
    <p:sldId id="268" r:id="rId14"/>
  </p:sldIdLst>
  <p:sldSz cx="12192000" cy="6858000"/>
  <p:notesSz cx="9939338" cy="68087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336" y="-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DE4AE-9BB3-43B3-A769-C2F7F4A8E9EE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6467167"/>
            <a:ext cx="4307046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5629992" y="6467167"/>
            <a:ext cx="4307046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6C152-20DA-4FE8-8B4F-160613A845F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89718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688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9275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4AF2-EE8B-4F8E-A76E-88BE9E5AA892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775" y="3276600"/>
            <a:ext cx="7951788" cy="2681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67475"/>
            <a:ext cx="4306888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9275" y="6467475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283DA-2857-40E9-84F3-2A245CF959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433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B4549-7302-46D5-B83B-1C12A6FEEBF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222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B4549-7302-46D5-B83B-1C12A6FEEBF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99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9BB52-B7B3-6642-86F3-312F03AC1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9888" y="1738337"/>
            <a:ext cx="6437376" cy="721401"/>
          </a:xfrm>
          <a:prstGeom prst="rect">
            <a:avLst/>
          </a:prstGeom>
        </p:spPr>
        <p:txBody>
          <a:bodyPr anchor="b"/>
          <a:lstStyle>
            <a:lvl1pPr algn="l">
              <a:defRPr lang="en-US" sz="2000" b="1" kern="1200" dirty="0">
                <a:solidFill>
                  <a:srgbClr val="3F6C88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B2DCD-D9AD-DD41-B8B2-8311B9896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9888" y="2584183"/>
            <a:ext cx="6437376" cy="216155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554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05DF7-DA87-9047-A1E6-36EE8C90C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192" y="1648509"/>
            <a:ext cx="5965200" cy="720000"/>
          </a:xfrm>
          <a:prstGeom prst="rect">
            <a:avLst/>
          </a:prstGeom>
        </p:spPr>
        <p:txBody>
          <a:bodyPr anchor="b"/>
          <a:lstStyle>
            <a:lvl1pPr>
              <a:defRPr sz="2000" b="0">
                <a:solidFill>
                  <a:srgbClr val="3F6C88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36E86-263B-604E-9BF3-1E0658085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36192" y="2609213"/>
            <a:ext cx="5965200" cy="267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749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E98C5-82AF-4D06-8E86-F045966C06A3}" type="datetimeFigureOut">
              <a:rPr lang="pt-PT" smtClean="0"/>
              <a:t>13/09/2019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0EE0-681F-46A3-A2A6-7E7642A2D466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48558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57883-0110-AE4C-BECD-8BC5D8903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416" y="365139"/>
            <a:ext cx="7815072" cy="671509"/>
          </a:xfrm>
          <a:prstGeom prst="rect">
            <a:avLst/>
          </a:prstGeom>
        </p:spPr>
        <p:txBody>
          <a:bodyPr/>
          <a:lstStyle>
            <a:lvl1pPr>
              <a:defRPr sz="3400">
                <a:solidFill>
                  <a:srgbClr val="3F6C88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95E5F-0909-4045-9F85-D61FD5AD7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461" y="1541545"/>
            <a:ext cx="4582043" cy="4635418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3F6C88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6510529" y="1541545"/>
            <a:ext cx="4888991" cy="4635418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3F6C88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5722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86B1E-FD3E-C74E-91D0-826FDFBFD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416" y="365139"/>
            <a:ext cx="8156448" cy="671509"/>
          </a:xfrm>
          <a:prstGeom prst="rect">
            <a:avLst/>
          </a:prstGeom>
        </p:spPr>
        <p:txBody>
          <a:bodyPr/>
          <a:lstStyle>
            <a:lvl1pPr>
              <a:defRPr sz="3400">
                <a:solidFill>
                  <a:srgbClr val="3F6C88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BDD6B-9D40-9F4E-8FD3-C51C880838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8645" y="1541545"/>
            <a:ext cx="4734443" cy="4635418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3F6C88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E98BB4-2E9C-4141-B6CB-8CB11DC95C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1541545"/>
            <a:ext cx="4953000" cy="4635418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3F6C88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536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064F3-6E65-454E-992D-15F61914B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4417" y="365139"/>
            <a:ext cx="8119872" cy="671509"/>
          </a:xfrm>
          <a:prstGeom prst="rect">
            <a:avLst/>
          </a:prstGeom>
        </p:spPr>
        <p:txBody>
          <a:bodyPr/>
          <a:lstStyle>
            <a:lvl1pPr>
              <a:defRPr sz="3400">
                <a:solidFill>
                  <a:srgbClr val="3F6C88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0F3E9D-F06C-E948-8B77-9341EF8C4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55471" y="1278827"/>
            <a:ext cx="4642113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solidFill>
                  <a:srgbClr val="3F6C88"/>
                </a:solidFill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71CA18-4222-C143-8634-687B669CB8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55471" y="2102739"/>
            <a:ext cx="4642113" cy="4069462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4F33AC-7057-684D-88B3-293BB520C3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78827"/>
            <a:ext cx="501091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solidFill>
                  <a:srgbClr val="3F6C88"/>
                </a:solidFill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8F8608-04BB-334E-91A5-F5CEB89979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02739"/>
            <a:ext cx="5010912" cy="4069462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469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eaLnBrk="1" latinLnBrk="0" hangingPunct="1">
              <a:defRPr/>
            </a:lvl1pPr>
            <a:lvl2pPr eaLnBrk="1" latinLnBrk="0" hangingPunct="1">
              <a:defRPr/>
            </a:lvl2pPr>
            <a:lvl3pPr eaLnBrk="1" latinLnBrk="0" hangingPunct="1">
              <a:defRPr/>
            </a:lvl3pPr>
            <a:lvl4pPr eaLnBrk="1" latinLnBrk="0" hangingPunct="1">
              <a:defRPr/>
            </a:lvl4pPr>
            <a:lvl5pPr eaLnBrk="1" latinLnBrk="0" hangingPunct="1">
              <a:defRPr/>
            </a:lvl5pPr>
          </a:lstStyle>
          <a:p>
            <a:pPr lvl="0" eaLnBrk="1" latinLnBrk="0" hangingPunct="1"/>
            <a:r>
              <a:rPr lang="fr-FR" dirty="0" smtClean="0"/>
              <a:t>Cliquez pour modifier les styles du texte du masque</a:t>
            </a:r>
            <a:endParaRPr lang="en-US" dirty="0" smtClean="0"/>
          </a:p>
          <a:p>
            <a:pPr lvl="1" eaLnBrk="1" latinLnBrk="0" hangingPunct="1"/>
            <a:r>
              <a:rPr lang="en-US" dirty="0" err="1" smtClean="0"/>
              <a:t>Deuxième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2" eaLnBrk="1" latinLnBrk="0" hangingPunct="1"/>
            <a:r>
              <a:rPr lang="en-US" dirty="0" err="1" smtClean="0"/>
              <a:t>Troisième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3" eaLnBrk="1" latinLnBrk="0" hangingPunct="1"/>
            <a:r>
              <a:rPr lang="en-US" dirty="0" err="1" smtClean="0"/>
              <a:t>Quatrième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lang="en-US" dirty="0" smtClean="0"/>
          </a:p>
          <a:p>
            <a:pPr lvl="4" eaLnBrk="1" latinLnBrk="0" hangingPunct="1"/>
            <a:r>
              <a:rPr lang="en-US" dirty="0" err="1" smtClean="0"/>
              <a:t>Cinquième</a:t>
            </a:r>
            <a:r>
              <a:rPr lang="en-US" dirty="0" smtClean="0"/>
              <a:t> </a:t>
            </a:r>
            <a:r>
              <a:rPr lang="en-US" dirty="0" err="1" smtClean="0"/>
              <a:t>niveau</a:t>
            </a:r>
            <a:endParaRPr kumimoji="0"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90016C78-5A39-4E3D-A6C8-59D7AB3B1ED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0000" y="6411600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B2F29889-31A1-4D3C-9BC7-7A7AE4E18795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440000" y="237600"/>
            <a:ext cx="9888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Cliquez pour modifier le titre</a:t>
            </a:r>
            <a:br>
              <a:rPr lang="fr-FR" dirty="0" smtClean="0"/>
            </a:br>
            <a:r>
              <a:rPr lang="fr-FR" dirty="0" smtClean="0"/>
              <a:t>Le titre peut-être étendu sur deux lignes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491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En-tête de sec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24802" y="5328000"/>
            <a:ext cx="1267209" cy="153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2800" y="468000"/>
            <a:ext cx="923077" cy="14400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680000" y="2690900"/>
            <a:ext cx="8832000" cy="1515800"/>
          </a:xfrm>
        </p:spPr>
        <p:txBody>
          <a:bodyPr anchor="ctr" anchorCtr="0">
            <a:spAutoFit/>
          </a:bodyPr>
          <a:lstStyle>
            <a:lvl1pPr algn="ctr">
              <a:lnSpc>
                <a:spcPts val="3700"/>
              </a:lnSpc>
              <a:defRPr sz="3700" b="0" i="0"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Cliquez pour modifier</a:t>
            </a:r>
            <a:br>
              <a:rPr lang="fr-FR" dirty="0" smtClean="0"/>
            </a:br>
            <a:r>
              <a:rPr lang="fr-FR" dirty="0" smtClean="0"/>
              <a:t>le titre de l'en-tête de section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537600" y="6411600"/>
            <a:ext cx="12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90016C78-5A39-4E3D-A6C8-59D7AB3B1EDA}" type="datetimeFigureOut">
              <a:rPr lang="en-GB" smtClean="0"/>
              <a:t>13/09/2019</a:t>
            </a:fld>
            <a:endParaRPr lang="en-GB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4000" y="6411600"/>
            <a:ext cx="624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chemeClr val="bg1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20000" y="6411600"/>
            <a:ext cx="456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tx2"/>
                </a:solidFill>
                <a:latin typeface="Arial"/>
              </a:defRPr>
            </a:lvl1pPr>
          </a:lstStyle>
          <a:p>
            <a:fld id="{B2F29889-31A1-4D3C-9BC7-7A7AE4E187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234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4EEB62-65D2-274C-83C4-45BCEF3A9390}"/>
              </a:ext>
            </a:extLst>
          </p:cNvPr>
          <p:cNvSpPr/>
          <p:nvPr/>
        </p:nvSpPr>
        <p:spPr>
          <a:xfrm>
            <a:off x="1564010" y="0"/>
            <a:ext cx="10632055" cy="6858000"/>
          </a:xfrm>
          <a:prstGeom prst="rect">
            <a:avLst/>
          </a:prstGeom>
          <a:gradFill flip="none" rotWithShape="1">
            <a:gsLst>
              <a:gs pos="0">
                <a:srgbClr val="9BBCDA">
                  <a:tint val="66000"/>
                  <a:satMod val="160000"/>
                </a:srgbClr>
              </a:gs>
              <a:gs pos="51000">
                <a:srgbClr val="9BBCDA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522B02-1F98-4D4E-9942-E5745C5645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7339"/>
          <a:stretch/>
        </p:blipFill>
        <p:spPr>
          <a:xfrm>
            <a:off x="3413760" y="3872794"/>
            <a:ext cx="8772568" cy="298520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75" y="584965"/>
            <a:ext cx="4409449" cy="102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446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3F6C88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4EEB62-65D2-274C-83C4-45BCEF3A9390}"/>
              </a:ext>
            </a:extLst>
          </p:cNvPr>
          <p:cNvSpPr/>
          <p:nvPr/>
        </p:nvSpPr>
        <p:spPr>
          <a:xfrm>
            <a:off x="4217969" y="0"/>
            <a:ext cx="7974041" cy="6858000"/>
          </a:xfrm>
          <a:prstGeom prst="rect">
            <a:avLst/>
          </a:prstGeom>
          <a:gradFill flip="none" rotWithShape="1">
            <a:gsLst>
              <a:gs pos="0">
                <a:srgbClr val="9BBCDA">
                  <a:tint val="66000"/>
                  <a:satMod val="160000"/>
                </a:srgbClr>
              </a:gs>
              <a:gs pos="51000">
                <a:srgbClr val="9BBCDA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487FFA-B340-9146-95AC-CCF72E022FA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25000"/>
          </a:blip>
          <a:srcRect r="24925"/>
          <a:stretch/>
        </p:blipFill>
        <p:spPr>
          <a:xfrm>
            <a:off x="1" y="-3965"/>
            <a:ext cx="12204192" cy="1176420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58DDFE-8B8F-D24B-97B7-45F4A46509A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1" r="71897"/>
          <a:stretch/>
        </p:blipFill>
        <p:spPr>
          <a:xfrm>
            <a:off x="626619" y="131858"/>
            <a:ext cx="1092453" cy="90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98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787/63629cc9-e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s://doi.org/10.1787/2ff98246-e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mailto:Productivity@OECD.org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10000"/>
            <a:lum/>
          </a:blip>
          <a:srcRect/>
          <a:stretch>
            <a:fillRect l="-44000" r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/>
          <p:cNvSpPr txBox="1"/>
          <p:nvPr/>
        </p:nvSpPr>
        <p:spPr>
          <a:xfrm>
            <a:off x="1631504" y="2060848"/>
            <a:ext cx="90730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>
                <a:solidFill>
                  <a:srgbClr val="00599D"/>
                </a:solidFill>
              </a:rPr>
              <a:t>R&amp;D and Innovation Policies for the Marketplace</a:t>
            </a:r>
            <a:endParaRPr lang="pt-PT" sz="3200" b="1" dirty="0">
              <a:solidFill>
                <a:srgbClr val="00599D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000" b="1" dirty="0">
                <a:solidFill>
                  <a:srgbClr val="00599D"/>
                </a:solidFill>
              </a:rPr>
              <a:t>Joint workshop on firms, industries and productivity</a:t>
            </a:r>
            <a:endParaRPr lang="pt-PT" sz="2000" b="1" i="1" dirty="0"/>
          </a:p>
          <a:p>
            <a:pPr algn="ctr"/>
            <a:endParaRPr lang="pt-PT" sz="2000" b="1" i="1" dirty="0"/>
          </a:p>
          <a:p>
            <a:pPr algn="ctr"/>
            <a:r>
              <a:rPr lang="pt-PT" sz="2800" b="1" i="1" dirty="0" err="1"/>
              <a:t>Welcome</a:t>
            </a:r>
            <a:r>
              <a:rPr lang="pt-PT" sz="2800" b="1" i="1" dirty="0"/>
              <a:t> </a:t>
            </a:r>
          </a:p>
          <a:p>
            <a:pPr algn="ctr"/>
            <a:r>
              <a:rPr lang="pt-PT" sz="2400" b="1" i="1" dirty="0" err="1"/>
              <a:t>On</a:t>
            </a:r>
            <a:r>
              <a:rPr lang="pt-PT" sz="2400" b="1" i="1" dirty="0"/>
              <a:t> </a:t>
            </a:r>
            <a:r>
              <a:rPr lang="pt-PT" sz="2400" b="1" i="1" dirty="0" err="1"/>
              <a:t>behalf</a:t>
            </a:r>
            <a:r>
              <a:rPr lang="pt-PT" sz="2400" b="1" i="1" dirty="0"/>
              <a:t> of the OECD Global </a:t>
            </a:r>
            <a:r>
              <a:rPr lang="pt-PT" sz="2400" b="1" i="1" dirty="0" err="1"/>
              <a:t>Forum</a:t>
            </a:r>
            <a:r>
              <a:rPr lang="pt-PT" sz="2400" b="1" i="1" dirty="0"/>
              <a:t> </a:t>
            </a:r>
            <a:r>
              <a:rPr lang="pt-PT" sz="2400" b="1" i="1" dirty="0" err="1"/>
              <a:t>on</a:t>
            </a:r>
            <a:r>
              <a:rPr lang="pt-PT" sz="2400" b="1" i="1" dirty="0"/>
              <a:t> Productivity</a:t>
            </a:r>
            <a:endParaRPr lang="pt-PT" sz="2800" b="1" i="1" dirty="0"/>
          </a:p>
          <a:p>
            <a:pPr algn="ctr"/>
            <a:endParaRPr lang="pt-PT" sz="2000" b="1" i="1" dirty="0"/>
          </a:p>
          <a:p>
            <a:pPr algn="ctr"/>
            <a:endParaRPr lang="pt-PT" sz="2000" b="1" i="1" dirty="0"/>
          </a:p>
          <a:p>
            <a:r>
              <a:rPr lang="pt-PT" sz="2400" b="1" i="1" dirty="0"/>
              <a:t>Peter Gal</a:t>
            </a:r>
          </a:p>
          <a:p>
            <a:r>
              <a:rPr lang="pt-PT" sz="2000" b="1" i="1" dirty="0" err="1"/>
              <a:t>Senior</a:t>
            </a:r>
            <a:r>
              <a:rPr lang="pt-PT" sz="2000" b="1" i="1" dirty="0"/>
              <a:t> </a:t>
            </a:r>
            <a:r>
              <a:rPr lang="pt-PT" sz="2000" b="1" i="1" dirty="0" err="1"/>
              <a:t>Economist</a:t>
            </a:r>
            <a:r>
              <a:rPr lang="pt-PT" sz="2000" b="1" i="1" dirty="0"/>
              <a:t> </a:t>
            </a:r>
          </a:p>
          <a:p>
            <a:r>
              <a:rPr lang="pt-PT" sz="2000" b="1" i="1" dirty="0"/>
              <a:t>and Project Manager of the GFP</a:t>
            </a:r>
          </a:p>
          <a:p>
            <a:r>
              <a:rPr lang="pt-PT" sz="2000" b="1" i="1" dirty="0"/>
              <a:t>OECD </a:t>
            </a:r>
          </a:p>
          <a:p>
            <a:endParaRPr lang="pt-PT" sz="2000" b="1" i="1" dirty="0"/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t-PT" sz="2000" b="1" i="1" dirty="0"/>
              <a:t>Lisboa (INE) | </a:t>
            </a:r>
            <a:r>
              <a:rPr lang="pt-PT" sz="2000" b="1" i="1" dirty="0" err="1"/>
              <a:t>September</a:t>
            </a:r>
            <a:r>
              <a:rPr lang="pt-PT" sz="2000" b="1" i="1" dirty="0"/>
              <a:t> 16, 2019</a:t>
            </a:r>
            <a:endParaRPr lang="pt-PT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94399"/>
            <a:ext cx="2808312" cy="896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94400"/>
            <a:ext cx="2771936" cy="89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136336"/>
            <a:ext cx="2880320" cy="85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34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55640" y="476672"/>
            <a:ext cx="8064000" cy="527296"/>
          </a:xfrm>
        </p:spPr>
        <p:txBody>
          <a:bodyPr/>
          <a:lstStyle/>
          <a:p>
            <a:r>
              <a:rPr lang="en-GB" b="1" dirty="0">
                <a:solidFill>
                  <a:schemeClr val="bg2">
                    <a:lumMod val="10000"/>
                  </a:schemeClr>
                </a:solidFill>
              </a:rPr>
              <a:t>The Global Forum on </a:t>
            </a:r>
            <a:r>
              <a:rPr lang="en-GB" b="1" dirty="0" smtClean="0">
                <a:solidFill>
                  <a:schemeClr val="bg2">
                    <a:lumMod val="10000"/>
                  </a:schemeClr>
                </a:solidFill>
              </a:rPr>
              <a:t>Productivity</a:t>
            </a:r>
            <a:r>
              <a:rPr lang="en-GB" b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en-GB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GB" i="1" dirty="0">
                <a:solidFill>
                  <a:schemeClr val="bg2">
                    <a:lumMod val="10000"/>
                  </a:schemeClr>
                </a:solidFill>
              </a:rPr>
              <a:t>What is it?</a:t>
            </a:r>
          </a:p>
        </p:txBody>
      </p:sp>
      <p:sp>
        <p:nvSpPr>
          <p:cNvPr id="5" name="Rectangle 4"/>
          <p:cNvSpPr/>
          <p:nvPr/>
        </p:nvSpPr>
        <p:spPr>
          <a:xfrm>
            <a:off x="1271464" y="1600340"/>
            <a:ext cx="93610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Founded in 2015 at Productivity Summit in Mexico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A forum of currently 19 member countries, </a:t>
            </a:r>
            <a:br>
              <a:rPr lang="en-GB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</a:br>
            <a:r>
              <a:rPr lang="en-GB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both OECD and non-OECD, aided by the OECD Secretariat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It </a:t>
            </a:r>
            <a:r>
              <a:rPr lang="en-GB" sz="28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su</a:t>
            </a:r>
            <a:r>
              <a:rPr lang="en-US" sz="28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pports</a:t>
            </a:r>
            <a:r>
              <a:rPr lang="en-US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policymakers in designing successful productivity-enhancing policies through 3 main activities:</a:t>
            </a:r>
            <a:endParaRPr lang="en-GB" sz="28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  <a:p>
            <a:pPr marL="1428750" lvl="2" indent="-514350">
              <a:buFont typeface="+mj-lt"/>
              <a:buAutoNum type="arabicPeriod"/>
            </a:pPr>
            <a:r>
              <a:rPr lang="en-GB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Research </a:t>
            </a:r>
            <a:r>
              <a:rPr lang="en-GB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and analysis</a:t>
            </a:r>
            <a:endParaRPr lang="en-GB" sz="2800" b="1" dirty="0">
              <a:solidFill>
                <a:schemeClr val="bg2">
                  <a:lumMod val="10000"/>
                </a:schemeClr>
              </a:solidFill>
              <a:latin typeface="+mj-lt"/>
            </a:endParaRPr>
          </a:p>
          <a:p>
            <a:pPr marL="1428750" lvl="2" indent="-514350">
              <a:buFont typeface="+mj-lt"/>
              <a:buAutoNum type="arabicPeriod"/>
            </a:pPr>
            <a:r>
              <a:rPr lang="en-GB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Convening</a:t>
            </a:r>
            <a:r>
              <a:rPr lang="en-GB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events (conferences, workshops)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GB" sz="28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Communication</a:t>
            </a:r>
          </a:p>
          <a:p>
            <a:pPr lvl="1"/>
            <a:r>
              <a:rPr lang="en-GB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…in collaboration with our members</a:t>
            </a:r>
          </a:p>
          <a:p>
            <a:pPr lvl="1"/>
            <a:r>
              <a:rPr lang="en-GB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… leveraging on the joint expertise of several OECD teams</a:t>
            </a:r>
          </a:p>
        </p:txBody>
      </p:sp>
    </p:spTree>
    <p:extLst>
      <p:ext uri="{BB962C8B-B14F-4D97-AF65-F5344CB8AC3E}">
        <p14:creationId xmlns:p14="http://schemas.microsoft.com/office/powerpoint/2010/main" val="261390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75520" y="1412776"/>
            <a:ext cx="7560840" cy="5445224"/>
          </a:xfrm>
        </p:spPr>
        <p:txBody>
          <a:bodyPr>
            <a:normAutofit lnSpcReduction="10000"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Shaping the </a:t>
            </a:r>
            <a:r>
              <a:rPr lang="en-GB" sz="2400" u="sng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dialogue</a:t>
            </a:r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in policy discussions</a:t>
            </a:r>
          </a:p>
          <a:p>
            <a:pPr lvl="1">
              <a:spcAft>
                <a:spcPts val="1200"/>
              </a:spcAft>
            </a:pPr>
            <a: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  <a:hlinkClick r:id="rId3"/>
              </a:rPr>
              <a:t>Best vs. Rest</a:t>
            </a:r>
            <a: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: Beyond the representative firm, </a:t>
            </a:r>
            <a:b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</a:br>
            <a: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about frontier firms and laggards…</a:t>
            </a:r>
          </a:p>
          <a:p>
            <a:pPr lvl="1">
              <a:spcAft>
                <a:spcPts val="1200"/>
              </a:spcAft>
            </a:pPr>
            <a: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  <a:hlinkClick r:id="rId4"/>
              </a:rPr>
              <a:t>Industry Concentration</a:t>
            </a:r>
            <a: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: About superstars, </a:t>
            </a:r>
            <a:b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</a:br>
            <a: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winner-takes-most, mergers and competition…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Broad </a:t>
            </a:r>
            <a:r>
              <a:rPr lang="en-GB" sz="2400" u="sng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press coverage</a:t>
            </a:r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and </a:t>
            </a:r>
            <a:r>
              <a:rPr lang="en-GB" sz="2400" u="sng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publicity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Shaping the </a:t>
            </a:r>
            <a:r>
              <a:rPr lang="en-GB" sz="2400" u="sng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research agenda</a:t>
            </a:r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: </a:t>
            </a:r>
            <a:br>
              <a:rPr lang="en-GB" sz="2400" dirty="0">
                <a:solidFill>
                  <a:schemeClr val="bg2">
                    <a:lumMod val="10000"/>
                  </a:schemeClr>
                </a:solidFill>
                <a:latin typeface="+mj-lt"/>
              </a:rPr>
            </a:br>
            <a:r>
              <a:rPr lang="en-GB" sz="2400" i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From Macro to Micro </a:t>
            </a:r>
          </a:p>
          <a:p>
            <a:pPr lvl="1"/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At </a:t>
            </a:r>
            <a: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first, went beyond 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aggregate </a:t>
            </a:r>
            <a: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and </a:t>
            </a:r>
            <a:b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</a:br>
            <a: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industry-level 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data </a:t>
            </a:r>
            <a: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to firm-level</a:t>
            </a:r>
            <a:endParaRPr lang="en-GB" dirty="0">
              <a:solidFill>
                <a:schemeClr val="bg2">
                  <a:lumMod val="10000"/>
                </a:schemeClr>
              </a:solidFill>
              <a:latin typeface="+mj-lt"/>
            </a:endParaRPr>
          </a:p>
          <a:p>
            <a:pPr lvl="1"/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Now </a:t>
            </a:r>
            <a: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linked 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employer-employee data to look </a:t>
            </a:r>
            <a: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/>
            </a:r>
            <a:b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</a:br>
            <a:r>
              <a:rPr lang="en-GB" dirty="0" smtClean="0">
                <a:solidFill>
                  <a:schemeClr val="bg2">
                    <a:lumMod val="10000"/>
                  </a:schemeClr>
                </a:solidFill>
                <a:latin typeface="+mj-lt"/>
              </a:rPr>
              <a:t>into 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firms: </a:t>
            </a:r>
            <a:r>
              <a:rPr lang="en-GB" dirty="0" smtClean="0">
                <a:solidFill>
                  <a:srgbClr val="FF0000"/>
                </a:solidFill>
                <a:latin typeface="+mj-lt"/>
              </a:rPr>
              <a:t>“</a:t>
            </a:r>
            <a:r>
              <a:rPr lang="en-GB" i="1" dirty="0">
                <a:solidFill>
                  <a:srgbClr val="FF0000"/>
                </a:solidFill>
                <a:latin typeface="+mj-lt"/>
              </a:rPr>
              <a:t>Human Side of Productivity</a:t>
            </a:r>
            <a:r>
              <a:rPr lang="en-GB" i="1" dirty="0" smtClean="0">
                <a:solidFill>
                  <a:srgbClr val="FF0000"/>
                </a:solidFill>
                <a:latin typeface="+mj-lt"/>
              </a:rPr>
              <a:t>”</a:t>
            </a:r>
          </a:p>
          <a:p>
            <a:pPr lvl="1"/>
            <a:r>
              <a:rPr lang="en-GB" dirty="0" smtClean="0">
                <a:latin typeface="+mj-lt"/>
              </a:rPr>
              <a:t>Also looked </a:t>
            </a:r>
            <a:r>
              <a:rPr lang="en-GB" smtClean="0">
                <a:latin typeface="+mj-lt"/>
              </a:rPr>
              <a:t>at role of GVCs </a:t>
            </a:r>
            <a:r>
              <a:rPr lang="en-GB" dirty="0" smtClean="0">
                <a:latin typeface="+mj-lt"/>
              </a:rPr>
              <a:t>at the </a:t>
            </a:r>
            <a:r>
              <a:rPr lang="en-GB" smtClean="0">
                <a:latin typeface="+mj-lt"/>
              </a:rPr>
              <a:t>firm </a:t>
            </a:r>
            <a:br>
              <a:rPr lang="en-GB" smtClean="0">
                <a:latin typeface="+mj-lt"/>
              </a:rPr>
            </a:br>
            <a:r>
              <a:rPr lang="en-GB" smtClean="0">
                <a:latin typeface="+mj-lt"/>
              </a:rPr>
              <a:t>and now (</a:t>
            </a:r>
            <a:r>
              <a:rPr lang="en-GB" dirty="0" smtClean="0">
                <a:solidFill>
                  <a:srgbClr val="FF0000"/>
                </a:solidFill>
                <a:latin typeface="+mj-lt"/>
              </a:rPr>
              <a:t>forthcoming</a:t>
            </a:r>
            <a:r>
              <a:rPr lang="en-GB" dirty="0" smtClean="0">
                <a:latin typeface="+mj-lt"/>
              </a:rPr>
              <a:t>) at the industry level</a:t>
            </a:r>
            <a:endParaRPr lang="en-GB" dirty="0"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27648" y="208303"/>
            <a:ext cx="7416000" cy="1022400"/>
          </a:xfrm>
        </p:spPr>
        <p:txBody>
          <a:bodyPr/>
          <a:lstStyle/>
          <a:p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Research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&amp; Analysis </a:t>
            </a:r>
            <a:br>
              <a:rPr lang="en-GB" sz="40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GB" sz="4000" i="1" dirty="0">
                <a:solidFill>
                  <a:schemeClr val="bg2">
                    <a:lumMod val="10000"/>
                  </a:schemeClr>
                </a:solidFill>
              </a:rPr>
              <a:t>…and its impact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2099">
            <a:off x="8714858" y="1460442"/>
            <a:ext cx="3257578" cy="40670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3" t="25373" r="37400" b="13601"/>
          <a:stretch/>
        </p:blipFill>
        <p:spPr>
          <a:xfrm rot="19952372">
            <a:off x="8416782" y="3195441"/>
            <a:ext cx="2634131" cy="347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6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/>
          <p:cNvGrpSpPr/>
          <p:nvPr/>
        </p:nvGrpSpPr>
        <p:grpSpPr>
          <a:xfrm>
            <a:off x="6315866" y="1508348"/>
            <a:ext cx="5108726" cy="2401102"/>
            <a:chOff x="7231848" y="1363872"/>
            <a:chExt cx="4533001" cy="2641815"/>
          </a:xfrm>
        </p:grpSpPr>
        <p:pic>
          <p:nvPicPr>
            <p:cNvPr id="86" name="Picture 8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19" t="14314" r="5530" b="15592"/>
            <a:stretch/>
          </p:blipFill>
          <p:spPr>
            <a:xfrm>
              <a:off x="7231848" y="1363872"/>
              <a:ext cx="4533001" cy="2641815"/>
            </a:xfrm>
            <a:prstGeom prst="rect">
              <a:avLst/>
            </a:prstGeom>
          </p:spPr>
        </p:pic>
        <p:sp>
          <p:nvSpPr>
            <p:cNvPr id="87" name="Pentagon 86"/>
            <p:cNvSpPr/>
            <p:nvPr/>
          </p:nvSpPr>
          <p:spPr>
            <a:xfrm rot="5400000">
              <a:off x="7889453" y="2539238"/>
              <a:ext cx="182517" cy="79212"/>
            </a:xfrm>
            <a:prstGeom prst="homePlate">
              <a:avLst>
                <a:gd name="adj" fmla="val 107566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Pentagon 87"/>
            <p:cNvSpPr/>
            <p:nvPr/>
          </p:nvSpPr>
          <p:spPr>
            <a:xfrm rot="5400000">
              <a:off x="9470603" y="2164988"/>
              <a:ext cx="182517" cy="79212"/>
            </a:xfrm>
            <a:prstGeom prst="homePlate">
              <a:avLst>
                <a:gd name="adj" fmla="val 107566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Pentagon 88"/>
            <p:cNvSpPr/>
            <p:nvPr/>
          </p:nvSpPr>
          <p:spPr>
            <a:xfrm rot="5400000">
              <a:off x="11165815" y="3431815"/>
              <a:ext cx="182517" cy="79212"/>
            </a:xfrm>
            <a:prstGeom prst="homePlate">
              <a:avLst>
                <a:gd name="adj" fmla="val 107566"/>
              </a:avLst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Pentagon 89"/>
            <p:cNvSpPr/>
            <p:nvPr/>
          </p:nvSpPr>
          <p:spPr>
            <a:xfrm rot="5400000">
              <a:off x="9126301" y="2267645"/>
              <a:ext cx="182517" cy="79212"/>
            </a:xfrm>
            <a:prstGeom prst="homePlate">
              <a:avLst>
                <a:gd name="adj" fmla="val 107566"/>
              </a:avLst>
            </a:prstGeom>
            <a:solidFill>
              <a:srgbClr val="F5A7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Pentagon 90"/>
            <p:cNvSpPr/>
            <p:nvPr/>
          </p:nvSpPr>
          <p:spPr>
            <a:xfrm rot="5400000">
              <a:off x="8165246" y="2128433"/>
              <a:ext cx="182517" cy="79212"/>
            </a:xfrm>
            <a:prstGeom prst="homePlate">
              <a:avLst>
                <a:gd name="adj" fmla="val 10756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2" name="Flowchart: Merge 91"/>
          <p:cNvSpPr/>
          <p:nvPr/>
        </p:nvSpPr>
        <p:spPr>
          <a:xfrm rot="20506793">
            <a:off x="8448797" y="3804553"/>
            <a:ext cx="3122286" cy="4285492"/>
          </a:xfrm>
          <a:prstGeom prst="flowChartMerge">
            <a:avLst/>
          </a:prstGeom>
          <a:solidFill>
            <a:srgbClr val="467ABA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36096" y="153676"/>
            <a:ext cx="7164360" cy="1022400"/>
          </a:xfrm>
        </p:spPr>
        <p:txBody>
          <a:bodyPr/>
          <a:lstStyle/>
          <a:p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Events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en-GB" sz="40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GB" sz="3600" i="1" dirty="0">
                <a:solidFill>
                  <a:schemeClr val="bg2">
                    <a:lumMod val="10000"/>
                  </a:schemeClr>
                </a:solidFill>
              </a:rPr>
              <a:t>Our annual GFP conferences</a:t>
            </a:r>
          </a:p>
        </p:txBody>
      </p:sp>
      <p:grpSp>
        <p:nvGrpSpPr>
          <p:cNvPr id="93" name="Group 92"/>
          <p:cNvGrpSpPr/>
          <p:nvPr/>
        </p:nvGrpSpPr>
        <p:grpSpPr>
          <a:xfrm>
            <a:off x="4188119" y="1587100"/>
            <a:ext cx="2321074" cy="2051032"/>
            <a:chOff x="8884216" y="4270706"/>
            <a:chExt cx="1881480" cy="1681876"/>
          </a:xfrm>
        </p:grpSpPr>
        <p:sp>
          <p:nvSpPr>
            <p:cNvPr id="94" name="TextBox 93"/>
            <p:cNvSpPr txBox="1"/>
            <p:nvPr/>
          </p:nvSpPr>
          <p:spPr>
            <a:xfrm>
              <a:off x="9000395" y="5574010"/>
              <a:ext cx="1765300" cy="378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chemeClr val="tx1">
                      <a:lumMod val="75000"/>
                    </a:schemeClr>
                  </a:solidFill>
                  <a:latin typeface="+mj-lt"/>
                </a:rPr>
                <a:t>Australia 2019</a:t>
              </a:r>
            </a:p>
          </p:txBody>
        </p:sp>
        <p:grpSp>
          <p:nvGrpSpPr>
            <p:cNvPr id="95" name="Group 94"/>
            <p:cNvGrpSpPr/>
            <p:nvPr/>
          </p:nvGrpSpPr>
          <p:grpSpPr>
            <a:xfrm>
              <a:off x="8884216" y="4270706"/>
              <a:ext cx="1881480" cy="1612000"/>
              <a:chOff x="8884216" y="4270706"/>
              <a:chExt cx="1881480" cy="1612000"/>
            </a:xfrm>
          </p:grpSpPr>
          <p:sp>
            <p:nvSpPr>
              <p:cNvPr id="96" name="TextBox 95"/>
              <p:cNvSpPr txBox="1"/>
              <p:nvPr/>
            </p:nvSpPr>
            <p:spPr>
              <a:xfrm>
                <a:off x="9000395" y="5227748"/>
                <a:ext cx="1765300" cy="3785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+mj-lt"/>
                  </a:rPr>
                  <a:t>Canada 2018</a:t>
                </a:r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9000394" y="4270706"/>
                <a:ext cx="1765300" cy="3785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+mj-lt"/>
                  </a:rPr>
                  <a:t>Mexico 2015</a:t>
                </a:r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9000395" y="4572333"/>
                <a:ext cx="1765300" cy="3785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+mj-lt"/>
                  </a:rPr>
                  <a:t>Portugal 2016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9000396" y="4896757"/>
                <a:ext cx="1765300" cy="3785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+mj-lt"/>
                  </a:rPr>
                  <a:t>Hungary 2017</a:t>
                </a:r>
              </a:p>
            </p:txBody>
          </p:sp>
          <p:sp>
            <p:nvSpPr>
              <p:cNvPr id="100" name="Pentagon 99"/>
              <p:cNvSpPr/>
              <p:nvPr/>
            </p:nvSpPr>
            <p:spPr>
              <a:xfrm rot="5400000">
                <a:off x="8822339" y="4397283"/>
                <a:ext cx="239932" cy="116178"/>
              </a:xfrm>
              <a:prstGeom prst="homePlate">
                <a:avLst>
                  <a:gd name="adj" fmla="val 107566"/>
                </a:avLst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>
                  <a:latin typeface="+mj-lt"/>
                </a:endParaRPr>
              </a:p>
            </p:txBody>
          </p:sp>
          <p:sp>
            <p:nvSpPr>
              <p:cNvPr id="101" name="Pentagon 100"/>
              <p:cNvSpPr/>
              <p:nvPr/>
            </p:nvSpPr>
            <p:spPr>
              <a:xfrm rot="5400000">
                <a:off x="8822341" y="5023334"/>
                <a:ext cx="239932" cy="116178"/>
              </a:xfrm>
              <a:prstGeom prst="homePlate">
                <a:avLst>
                  <a:gd name="adj" fmla="val 107566"/>
                </a:avLst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>
                  <a:latin typeface="+mj-lt"/>
                </a:endParaRPr>
              </a:p>
            </p:txBody>
          </p:sp>
          <p:sp>
            <p:nvSpPr>
              <p:cNvPr id="102" name="Pentagon 101"/>
              <p:cNvSpPr/>
              <p:nvPr/>
            </p:nvSpPr>
            <p:spPr>
              <a:xfrm rot="5400000">
                <a:off x="8822341" y="4698910"/>
                <a:ext cx="239932" cy="116178"/>
              </a:xfrm>
              <a:prstGeom prst="homePlate">
                <a:avLst>
                  <a:gd name="adj" fmla="val 107566"/>
                </a:avLst>
              </a:prstGeom>
              <a:solidFill>
                <a:srgbClr val="F5A7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>
                  <a:latin typeface="+mj-lt"/>
                </a:endParaRPr>
              </a:p>
            </p:txBody>
          </p:sp>
          <p:sp>
            <p:nvSpPr>
              <p:cNvPr id="103" name="Pentagon 102"/>
              <p:cNvSpPr/>
              <p:nvPr/>
            </p:nvSpPr>
            <p:spPr>
              <a:xfrm rot="5400000">
                <a:off x="8822342" y="5704651"/>
                <a:ext cx="239932" cy="116178"/>
              </a:xfrm>
              <a:prstGeom prst="homePlate">
                <a:avLst>
                  <a:gd name="adj" fmla="val 107566"/>
                </a:avLst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>
                  <a:latin typeface="+mj-lt"/>
                </a:endParaRPr>
              </a:p>
            </p:txBody>
          </p:sp>
          <p:sp>
            <p:nvSpPr>
              <p:cNvPr id="104" name="Pentagon 103"/>
              <p:cNvSpPr/>
              <p:nvPr/>
            </p:nvSpPr>
            <p:spPr>
              <a:xfrm rot="5400000">
                <a:off x="8822339" y="5354325"/>
                <a:ext cx="239932" cy="116178"/>
              </a:xfrm>
              <a:prstGeom prst="homePlate">
                <a:avLst>
                  <a:gd name="adj" fmla="val 107566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>
                  <a:latin typeface="+mj-lt"/>
                </a:endParaRPr>
              </a:p>
            </p:txBody>
          </p:sp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227" y="4356034"/>
            <a:ext cx="6252851" cy="25968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409" y="1508348"/>
            <a:ext cx="3726724" cy="534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21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99656" y="217388"/>
            <a:ext cx="7396719" cy="1022400"/>
          </a:xfrm>
        </p:spPr>
        <p:txBody>
          <a:bodyPr/>
          <a:lstStyle/>
          <a:p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Events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en-GB" sz="4000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GB" sz="4000" i="1" dirty="0">
                <a:solidFill>
                  <a:schemeClr val="bg2">
                    <a:lumMod val="10000"/>
                  </a:schemeClr>
                </a:solidFill>
              </a:rPr>
              <a:t>Workshops &amp; Ministerials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9" t="14314" r="5530" b="15592"/>
          <a:stretch/>
        </p:blipFill>
        <p:spPr>
          <a:xfrm>
            <a:off x="1603436" y="1688757"/>
            <a:ext cx="5413027" cy="31546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35269" y="5843697"/>
            <a:ext cx="120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UK 2016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34653" y="5440987"/>
            <a:ext cx="133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Chile 2016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34653" y="6242884"/>
            <a:ext cx="1710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Germany 2017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68019" y="5439691"/>
            <a:ext cx="1985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Costa Rica 2018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87069" y="5843697"/>
            <a:ext cx="1204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Italy 2019</a:t>
            </a:r>
          </a:p>
        </p:txBody>
      </p:sp>
      <p:sp>
        <p:nvSpPr>
          <p:cNvPr id="15" name="Pentagon 14"/>
          <p:cNvSpPr/>
          <p:nvPr/>
        </p:nvSpPr>
        <p:spPr>
          <a:xfrm rot="5400000">
            <a:off x="1791188" y="5566268"/>
            <a:ext cx="239932" cy="116178"/>
          </a:xfrm>
          <a:prstGeom prst="homePlate">
            <a:avLst>
              <a:gd name="adj" fmla="val 1075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7" name="Pentagon 16"/>
          <p:cNvSpPr/>
          <p:nvPr/>
        </p:nvSpPr>
        <p:spPr>
          <a:xfrm rot="5400000">
            <a:off x="1791188" y="5959665"/>
            <a:ext cx="239932" cy="116178"/>
          </a:xfrm>
          <a:prstGeom prst="homePlate">
            <a:avLst>
              <a:gd name="adj" fmla="val 107566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9" name="Pentagon 18"/>
          <p:cNvSpPr/>
          <p:nvPr/>
        </p:nvSpPr>
        <p:spPr>
          <a:xfrm rot="5400000">
            <a:off x="1791188" y="6369461"/>
            <a:ext cx="239932" cy="116178"/>
          </a:xfrm>
          <a:prstGeom prst="homePlate">
            <a:avLst>
              <a:gd name="adj" fmla="val 107566"/>
            </a:avLst>
          </a:prstGeom>
          <a:solidFill>
            <a:srgbClr val="F5A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1" name="Pentagon 20"/>
          <p:cNvSpPr/>
          <p:nvPr/>
        </p:nvSpPr>
        <p:spPr>
          <a:xfrm rot="5400000">
            <a:off x="4010656" y="5566268"/>
            <a:ext cx="239932" cy="116178"/>
          </a:xfrm>
          <a:prstGeom prst="homePlate">
            <a:avLst>
              <a:gd name="adj" fmla="val 10756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2" name="Pentagon 21"/>
          <p:cNvSpPr/>
          <p:nvPr/>
        </p:nvSpPr>
        <p:spPr>
          <a:xfrm rot="5400000">
            <a:off x="4207740" y="2764983"/>
            <a:ext cx="182517" cy="73348"/>
          </a:xfrm>
          <a:prstGeom prst="homePlate">
            <a:avLst>
              <a:gd name="adj" fmla="val 10756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entagon 22"/>
          <p:cNvSpPr/>
          <p:nvPr/>
        </p:nvSpPr>
        <p:spPr>
          <a:xfrm rot="5400000">
            <a:off x="2930572" y="4203991"/>
            <a:ext cx="182517" cy="73348"/>
          </a:xfrm>
          <a:prstGeom prst="homePlate">
            <a:avLst>
              <a:gd name="adj" fmla="val 1075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Pentagon 23"/>
          <p:cNvSpPr/>
          <p:nvPr/>
        </p:nvSpPr>
        <p:spPr>
          <a:xfrm rot="5400000">
            <a:off x="4160882" y="2563284"/>
            <a:ext cx="182517" cy="73348"/>
          </a:xfrm>
          <a:prstGeom prst="homePlate">
            <a:avLst>
              <a:gd name="adj" fmla="val 107566"/>
            </a:avLst>
          </a:prstGeom>
          <a:solidFill>
            <a:srgbClr val="F5A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entagon 24"/>
          <p:cNvSpPr/>
          <p:nvPr/>
        </p:nvSpPr>
        <p:spPr>
          <a:xfrm rot="5400000">
            <a:off x="3991373" y="2518022"/>
            <a:ext cx="182517" cy="73348"/>
          </a:xfrm>
          <a:prstGeom prst="homePlate">
            <a:avLst>
              <a:gd name="adj" fmla="val 107566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Pentagon 25"/>
          <p:cNvSpPr/>
          <p:nvPr/>
        </p:nvSpPr>
        <p:spPr>
          <a:xfrm rot="5400000">
            <a:off x="2669697" y="3361592"/>
            <a:ext cx="182517" cy="73348"/>
          </a:xfrm>
          <a:prstGeom prst="homePlate">
            <a:avLst>
              <a:gd name="adj" fmla="val 10756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entagon 26"/>
          <p:cNvSpPr/>
          <p:nvPr/>
        </p:nvSpPr>
        <p:spPr>
          <a:xfrm rot="5400000">
            <a:off x="4010656" y="5970274"/>
            <a:ext cx="239932" cy="116178"/>
          </a:xfrm>
          <a:prstGeom prst="homePlate">
            <a:avLst>
              <a:gd name="adj" fmla="val 10756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76117" y="6240498"/>
            <a:ext cx="189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Portugal 2019</a:t>
            </a:r>
          </a:p>
        </p:txBody>
      </p:sp>
      <p:sp>
        <p:nvSpPr>
          <p:cNvPr id="29" name="Pentagon 28"/>
          <p:cNvSpPr/>
          <p:nvPr/>
        </p:nvSpPr>
        <p:spPr>
          <a:xfrm rot="5400000">
            <a:off x="4022003" y="6355694"/>
            <a:ext cx="239932" cy="116178"/>
          </a:xfrm>
          <a:prstGeom prst="homePlate">
            <a:avLst>
              <a:gd name="adj" fmla="val 107566"/>
            </a:avLst>
          </a:prstGeom>
          <a:solidFill>
            <a:srgbClr val="FFFF0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30" name="Pentagon 29"/>
          <p:cNvSpPr/>
          <p:nvPr/>
        </p:nvSpPr>
        <p:spPr>
          <a:xfrm rot="5400000">
            <a:off x="3825225" y="2825548"/>
            <a:ext cx="203942" cy="98751"/>
          </a:xfrm>
          <a:prstGeom prst="homePlate">
            <a:avLst>
              <a:gd name="adj" fmla="val 107566"/>
            </a:avLst>
          </a:prstGeom>
          <a:solidFill>
            <a:srgbClr val="FFFF00"/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40" y="1768927"/>
            <a:ext cx="3533775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0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 txBox="1">
            <a:spLocks/>
          </p:cNvSpPr>
          <p:nvPr/>
        </p:nvSpPr>
        <p:spPr>
          <a:xfrm>
            <a:off x="1703513" y="2492896"/>
            <a:ext cx="8711503" cy="4231990"/>
          </a:xfrm>
        </p:spPr>
        <p:txBody>
          <a:bodyPr anchor="ctr">
            <a:normAutofit fontScale="85000" lnSpcReduction="20000"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600" indent="0" algn="ctr">
              <a:buNone/>
            </a:pPr>
            <a:r>
              <a:rPr lang="en-GB" sz="7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Thank you and </a:t>
            </a:r>
            <a:br>
              <a:rPr lang="en-GB" sz="7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7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enjoy the workshop!</a:t>
            </a:r>
          </a:p>
          <a:p>
            <a:pPr marL="57600" indent="0" algn="ctr">
              <a:buNone/>
            </a:pPr>
            <a:endParaRPr lang="en-GB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600" indent="0" algn="ctr">
              <a:buNone/>
            </a:pPr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600" indent="0" algn="ctr">
              <a:buNone/>
            </a:pP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more information, please visit</a:t>
            </a:r>
          </a:p>
          <a:p>
            <a:pPr marL="57600" indent="0" algn="ctr">
              <a:buNone/>
            </a:pPr>
            <a:r>
              <a:rPr lang="en-GB" sz="3500" i="1" u="sn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OE.CD/GFP</a:t>
            </a:r>
            <a:r>
              <a:rPr lang="en-GB" sz="35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5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57600" indent="0" algn="ctr">
              <a:buNone/>
            </a:pPr>
            <a:endParaRPr lang="en-GB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600" indent="0" algn="ctr">
              <a:buNone/>
            </a:pPr>
            <a:r>
              <a:rPr lang="en-GB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reach us at</a:t>
            </a:r>
          </a:p>
          <a:p>
            <a:pPr marL="57600" indent="0" algn="ctr">
              <a:buNone/>
            </a:pPr>
            <a:r>
              <a:rPr lang="en-GB" sz="3500" i="1" u="sn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Productivity@OECD.org</a:t>
            </a:r>
            <a:endParaRPr lang="en-GB" sz="3500" i="1" u="sng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600" indent="0" algn="ctr">
              <a:buNone/>
            </a:pPr>
            <a:endParaRPr lang="en-GB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04" y="422454"/>
            <a:ext cx="4824536" cy="1496499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07"/>
          <a:stretch/>
        </p:blipFill>
        <p:spPr>
          <a:xfrm>
            <a:off x="551384" y="422454"/>
            <a:ext cx="1424564" cy="149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FP_NewTemplate_4x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7C9E84D7-8E89-4A03-99CA-F633C8F93318}" vid="{58B7E622-B475-4428-AA7D-5E478EA8B83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7C9E84D7-8E89-4A03-99CA-F633C8F93318}" vid="{93DCDF09-70C9-47DD-AC1F-0BDA1A00D48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c65155f859f476689f41d2e239f3b65 xmlns="464847da-6e18-4144-8ad5-5857903e06b6">
      <Terms xmlns="http://schemas.microsoft.com/office/infopath/2007/PartnerControls"/>
    </bc65155f859f476689f41d2e239f3b65>
    <OECDProjectLookup xmlns="b028c3f4-2795-4946-841c-2e1644b148e5">252</OECDProjectLookup>
    <OECDKimBussinessContext xmlns="54c4cd27-f286-408f-9ce0-33c1e0f3ab39" xsi:nil="true"/>
    <OECDlanguage xmlns="ca82dde9-3436-4d3d-bddd-d31447390034">English</OECDlanguage>
    <eSharePWBTaxHTField0 xmlns="c9f238dd-bb73-4aef-a7a5-d644ad823e52">
      <Terms xmlns="http://schemas.microsoft.com/office/infopath/2007/PartnerControls">
        <TermInfo xmlns="http://schemas.microsoft.com/office/infopath/2007/PartnerControls">
          <TermName xmlns="http://schemas.microsoft.com/office/infopath/2007/PartnerControls">1 Promote Sustainable Economic Growth, Financial Stability and Structural Adjustment</TermName>
          <TermId xmlns="http://schemas.microsoft.com/office/infopath/2007/PartnerControls">740d8a17-4aa7-4446-8a77-519e4a5e39e6</TermId>
        </TermInfo>
      </Terms>
    </eSharePWBTaxHTField0>
    <OECDCommunityDocumentID xmlns="b028c3f4-2795-4946-841c-2e1644b148e5" xsi:nil="true"/>
    <eShareHorizProjTaxHTField0 xmlns="464847da-6e18-4144-8ad5-5857903e06b6" xsi:nil="true"/>
    <IconOverlay xmlns="http://schemas.microsoft.com/sharepoint/v4" xsi:nil="true"/>
    <DocumentSetDescription xmlns="http://schemas.microsoft.com/sharepoint/v3" xsi:nil="true"/>
    <OECDCommunityDocumentURL xmlns="b028c3f4-2795-4946-841c-2e1644b148e5" xsi:nil="true"/>
    <OECDExpirationDate xmlns="464847da-6e18-4144-8ad5-5857903e06b6" xsi:nil="true"/>
    <OECDPinnedBy xmlns="b028c3f4-2795-4946-841c-2e1644b148e5">
      <UserInfo>
        <DisplayName/>
        <AccountId xsi:nil="true"/>
        <AccountType/>
      </UserInfo>
    </OECDPinnedBy>
    <OECDMeetingDate xmlns="54c4cd27-f286-408f-9ce0-33c1e0f3ab39" xsi:nil="true"/>
    <OECDTagsCache xmlns="b028c3f4-2795-4946-841c-2e1644b148e5" xsi:nil="true"/>
    <OECDAllRelatedUsers xmlns="464847da-6e18-4144-8ad5-5857903e06b6">
      <UserInfo>
        <DisplayName/>
        <AccountId xsi:nil="true"/>
        <AccountType/>
      </UserInfo>
    </OECDAllRelatedUsers>
    <eShareCommitteeTaxHTField0 xmlns="c9f238dd-bb73-4aef-a7a5-d644ad823e52">
      <Terms xmlns="http://schemas.microsoft.com/office/infopath/2007/PartnerControls">
        <TermInfo xmlns="http://schemas.microsoft.com/office/infopath/2007/PartnerControls">
          <TermName xmlns="http://schemas.microsoft.com/office/infopath/2007/PartnerControls">Economic Policy Committee</TermName>
          <TermId xmlns="http://schemas.microsoft.com/office/infopath/2007/PartnerControls">f4235834-071f-42d1-a7f0-1c5b7f13695e</TermId>
        </TermInfo>
      </Terms>
    </eShareCommitteeTaxHTField0>
    <OECDYear xmlns="54c4cd27-f286-408f-9ce0-33c1e0f3ab39" xsi:nil="true"/>
    <OECDProjectManager xmlns="b028c3f4-2795-4946-841c-2e1644b148e5">
      <UserInfo>
        <DisplayName/>
        <AccountId>415</AccountId>
        <AccountType/>
      </UserInfo>
    </OECDProjectManager>
    <OECDKimProvenance xmlns="54c4cd27-f286-408f-9ce0-33c1e0f3ab39" xsi:nil="true"/>
    <OECDMainProject xmlns="b028c3f4-2795-4946-841c-2e1644b148e5">251</OECDMainProject>
    <k521ff600dac4d78b40e1e44ce493525 xmlns="b028c3f4-2795-4946-841c-2e1644b148e5">
      <Terms xmlns="http://schemas.microsoft.com/office/infopath/2007/PartnerControls">
        <TermInfo xmlns="http://schemas.microsoft.com/office/infopath/2007/PartnerControls">
          <TermName xmlns="http://schemas.microsoft.com/office/infopath/2007/PartnerControls">ECO/PSB/SPAD</TermName>
          <TermId xmlns="http://schemas.microsoft.com/office/infopath/2007/PartnerControls">57dc6264-97c6-4f2b-ab50-4507df733526</TermId>
        </TermInfo>
      </Terms>
    </k521ff600dac4d78b40e1e44ce493525>
    <OECDKimStatus xmlns="54c4cd27-f286-408f-9ce0-33c1e0f3ab39">Draft</OECDKimStatus>
    <eShareCountryTaxHTField0 xmlns="c9f238dd-bb73-4aef-a7a5-d644ad823e52">
      <Terms xmlns="http://schemas.microsoft.com/office/infopath/2007/PartnerControls"/>
    </eShareCountryTaxHTField0>
    <eShareTopicTaxHTField0 xmlns="c9f238dd-bb73-4aef-a7a5-d644ad823e52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Productivity</TermName>
          <TermId xmlns="http://schemas.microsoft.com/office/infopath/2007/PartnerControls">cba2d4e5-958b-4949-807e-dda783874f20</TermId>
        </TermInfo>
      </Terms>
    </eShareTopicTaxHTField0>
    <eShareKeywordsTaxHTField0 xmlns="c9f238dd-bb73-4aef-a7a5-d644ad823e52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productivity</TermName>
          <TermId xmlns="http://schemas.microsoft.com/office/infopath/2007/PartnerControls">78504f92-2ec1-4753-85df-d3e6e5e42ced</TermId>
        </TermInfo>
        <TermInfo xmlns="http://schemas.microsoft.com/office/infopath/2007/PartnerControls">
          <TermName xmlns="http://schemas.microsoft.com/office/infopath/2007/PartnerControls">Global forum</TermName>
          <TermId xmlns="http://schemas.microsoft.com/office/infopath/2007/PartnerControls">a4c050da-58af-4f9b-a646-702c837b437e</TermId>
        </TermInfo>
        <TermInfo xmlns="http://schemas.microsoft.com/office/infopath/2007/PartnerControls">
          <TermName xmlns="http://schemas.microsoft.com/office/infopath/2007/PartnerControls">PSB</TermName>
          <TermId xmlns="http://schemas.microsoft.com/office/infopath/2007/PartnerControls">abfac8eb-5b47-49f0-ba02-68f2d598350e</TermId>
        </TermInfo>
        <TermInfo xmlns="http://schemas.microsoft.com/office/infopath/2007/PartnerControls">
          <TermName xmlns="http://schemas.microsoft.com/office/infopath/2007/PartnerControls">GFP</TermName>
          <TermId xmlns="http://schemas.microsoft.com/office/infopath/2007/PartnerControls">ca454744-5404-4333-9c7c-c9901e71c025</TermId>
        </TermInfo>
      </Terms>
    </eShareKeywordsTaxHTField0>
    <OECDProjectMembers xmlns="b028c3f4-2795-4946-841c-2e1644b148e5">
      <UserInfo>
        <DisplayName>SORBE Stephane, ECO/SPAD</DisplayName>
        <AccountId>2453</AccountId>
        <AccountType/>
      </UserInfo>
      <UserInfo>
        <DisplayName>GAL Peter, ECO/SPAD</DisplayName>
        <AccountId>727</AccountId>
        <AccountType/>
      </UserInfo>
      <UserInfo>
        <DisplayName>MILLOT Valentine, ECO/SPAD</DisplayName>
        <AccountId>1278</AccountId>
        <AccountType/>
      </UserInfo>
      <UserInfo>
        <DisplayName>VON RUEDEN Christina, ECO/SPAD</DisplayName>
        <AccountId>856</AccountId>
        <AccountType/>
      </UserInfo>
      <UserInfo>
        <DisplayName>MICHELSON Sarah, ECO/SPAD</DisplayName>
        <AccountId>625</AccountId>
        <AccountType/>
      </UserInfo>
      <UserInfo>
        <DisplayName>GEROTTO Francesco, ECO/SPAD</DisplayName>
        <AccountId>1992</AccountId>
        <AccountType/>
      </UserInfo>
      <UserInfo>
        <DisplayName>CALLIGARIS Sara, STI/PBD</DisplayName>
        <AccountId>2415</AccountId>
        <AccountType/>
      </UserInfo>
      <UserInfo>
        <DisplayName>CRISCUOLO Chiara, STI/PBD</DisplayName>
        <AccountId>520</AccountId>
        <AccountType/>
      </UserInfo>
      <UserInfo>
        <DisplayName>FOFANA Assa, ECO/CS4</DisplayName>
        <AccountId>2121</AccountId>
        <AccountType/>
      </UserInfo>
      <UserInfo>
        <DisplayName>LENAIN Patrick, ECO/CS2</DisplayName>
        <AccountId>129</AccountId>
        <AccountType/>
      </UserInfo>
      <UserInfo>
        <DisplayName>TIMMIS Jonathan, STI/PBD</DisplayName>
        <AccountId>1782</AccountId>
        <AccountType/>
      </UserInfo>
      <UserInfo>
        <DisplayName>GOMES Gabriel, ECO/CS2</DisplayName>
        <AccountId>1597</AccountId>
        <AccountType/>
      </UserInfo>
      <UserInfo>
        <DisplayName>LEIDECKER Timo, STI/PBD</DisplayName>
        <AccountId>2762</AccountId>
        <AccountType/>
      </UserInfo>
      <UserInfo>
        <DisplayName>PETROVA Petia, DCD/GPP</DisplayName>
        <AccountId>2875</AccountId>
        <AccountType/>
      </UserInfo>
      <UserInfo>
        <DisplayName>TSVETKOVA Alexandra, CFE/LESI/TREN</DisplayName>
        <AccountId>3281</AccountId>
        <AccountType/>
      </UserInfo>
    </OECDProjectMembers>
    <TaxCatchAll xmlns="ca82dde9-3436-4d3d-bddd-d31447390034">
      <Value>422</Value>
      <Value>1028</Value>
      <Value>1183</Value>
      <Value>1181</Value>
      <Value>568</Value>
      <Value>38</Value>
      <Value>326</Value>
      <Value>547</Value>
    </TaxCatchAll>
    <OECDSharingStatus xmlns="b028c3f4-2795-4946-841c-2e1644b148e5" xsi:nil="true"/>
  </documentManagement>
</p:properties>
</file>

<file path=customXml/item2.xml><?xml version="1.0" encoding="utf-8"?>
<?mso-contentType ?>
<FormTemplates xmlns="http://schemas.microsoft.com/sharepoint/v3/contenttype/forms">
  <Display>OECDListFormCollapsible</Display>
  <Edit>OECDListFormCollapsible</Edit>
  <New>OECDListFormCollapsible</New>
</FormTemplates>
</file>

<file path=customXml/item3.xml><?xml version="1.0" encoding="utf-8"?>
<?mso-contentType ?>
<CtFieldPriority xmlns="http://www.oecd.org/eshare/projectsentre/CtFieldPriority/" xmlns:i="http://www.w3.org/2001/XMLSchema-instance">
  <PriorityFields xmlns:a="http://schemas.microsoft.com/2003/10/Serialization/Arrays">
    <a:string>Title</a:string>
    <a:string>OECDCountry</a:string>
    <a:string>OECDTopic</a:string>
    <a:string>OECDKeywords</a:string>
  </PriorityFields>
</CtFieldPriority>
</file>

<file path=customXml/item4.xml><?xml version="1.0" encoding="utf-8"?>
<?mso-contentType ?>
<spe:Receivers xmlns:spe="http://schemas.microsoft.com/sharepoint/events"/>
</file>

<file path=customXml/item5.xml><?xml version="1.0" encoding="utf-8"?>
<?mso-contentType ?>
<SharedContentType xmlns="Microsoft.SharePoint.Taxonomy.ContentTypeSync" SourceId="27ec883c-a62c-444f-a935-fcddb579e39d" ContentTypeId="0x0101008B4DD370EC31429186F3AD49F0D3098F00D44DBCB9EB4F45278CB5C9765BE52995" PreviousValue="false"/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Working Document" ma:contentTypeID="0x0101008B4DD370EC31429186F3AD49F0D3098F00D44DBCB9EB4F45278CB5C9765BE5299500A4858B360C6A491AA753F8BCA47AA91000293773D153AD3C41920164F348570E54" ma:contentTypeVersion="636" ma:contentTypeDescription="" ma:contentTypeScope="" ma:versionID="0bfc57893e241645835596e3f8eeb575">
  <xsd:schema xmlns:xsd="http://www.w3.org/2001/XMLSchema" xmlns:xs="http://www.w3.org/2001/XMLSchema" xmlns:p="http://schemas.microsoft.com/office/2006/metadata/properties" xmlns:ns1="http://schemas.microsoft.com/sharepoint/v3" xmlns:ns2="54c4cd27-f286-408f-9ce0-33c1e0f3ab39" xmlns:ns3="464847da-6e18-4144-8ad5-5857903e06b6" xmlns:ns4="ca82dde9-3436-4d3d-bddd-d31447390034" xmlns:ns5="b028c3f4-2795-4946-841c-2e1644b148e5" xmlns:ns6="c9f238dd-bb73-4aef-a7a5-d644ad823e52" xmlns:ns7="http://schemas.microsoft.com/sharepoint/v4" targetNamespace="http://schemas.microsoft.com/office/2006/metadata/properties" ma:root="true" ma:fieldsID="a0e943a6fb82b0cdedfd54b095a035f0" ns1:_="" ns2:_="" ns3:_="" ns4:_="" ns5:_="" ns6:_="" ns7:_="">
    <xsd:import namespace="http://schemas.microsoft.com/sharepoint/v3"/>
    <xsd:import namespace="54c4cd27-f286-408f-9ce0-33c1e0f3ab39"/>
    <xsd:import namespace="464847da-6e18-4144-8ad5-5857903e06b6"/>
    <xsd:import namespace="ca82dde9-3436-4d3d-bddd-d31447390034"/>
    <xsd:import namespace="b028c3f4-2795-4946-841c-2e1644b148e5"/>
    <xsd:import namespace="c9f238dd-bb73-4aef-a7a5-d644ad823e52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OECDMeetingDate" minOccurs="0"/>
                <xsd:element ref="ns4:OECDlanguage" minOccurs="0"/>
                <xsd:element ref="ns3:OECDExpirationDate" minOccurs="0"/>
                <xsd:element ref="ns5:OECDProjectLookup" minOccurs="0"/>
                <xsd:element ref="ns5:OECDProjectManager" minOccurs="0"/>
                <xsd:element ref="ns5:OECDProjectMembers" minOccurs="0"/>
                <xsd:element ref="ns5:OECDMainProject" minOccurs="0"/>
                <xsd:element ref="ns5:OECDPinnedBy" minOccurs="0"/>
                <xsd:element ref="ns2:OECDKimStatus" minOccurs="0"/>
                <xsd:element ref="ns5:OECDTagsCache" minOccurs="0"/>
                <xsd:element ref="ns3:_dlc_DocIdUrl" minOccurs="0"/>
                <xsd:element ref="ns6:eShareCountryTaxHTField0" minOccurs="0"/>
                <xsd:element ref="ns6:eShareTopicTaxHTField0" minOccurs="0"/>
                <xsd:element ref="ns6:eShareKeywordsTaxHTField0" minOccurs="0"/>
                <xsd:element ref="ns6:eShareCommitteeTaxHTField0" minOccurs="0"/>
                <xsd:element ref="ns6:eSharePWBTaxHTField0" minOccurs="0"/>
                <xsd:element ref="ns5:Project_x003a_Project_x0020_status" minOccurs="0"/>
                <xsd:element ref="ns4:TaxCatchAllLabel" minOccurs="0"/>
                <xsd:element ref="ns2:OECDKimBussinessContext" minOccurs="0"/>
                <xsd:element ref="ns3:_dlc_DocIdPersistId" minOccurs="0"/>
                <xsd:element ref="ns4:TaxCatchAll" minOccurs="0"/>
                <xsd:element ref="ns7:IconOverlay" minOccurs="0"/>
                <xsd:element ref="ns3:_dlc_DocId" minOccurs="0"/>
                <xsd:element ref="ns2:OECDKimProvenance" minOccurs="0"/>
                <xsd:element ref="ns3:bc65155f859f476689f41d2e239f3b65" minOccurs="0"/>
                <xsd:element ref="ns5:k521ff600dac4d78b40e1e44ce493525" minOccurs="0"/>
                <xsd:element ref="ns1:DocumentSetDescription" minOccurs="0"/>
                <xsd:element ref="ns5:OECDSharingStatus" minOccurs="0"/>
                <xsd:element ref="ns5:OECDCommunityDocumentURL" minOccurs="0"/>
                <xsd:element ref="ns5:OECDCommunityDocumentID" minOccurs="0"/>
                <xsd:element ref="ns3:eShareHorizProjTaxHTField0" minOccurs="0"/>
                <xsd:element ref="ns3:OECDAllRelatedUsers" minOccurs="0"/>
                <xsd:element ref="ns5:SharedWithUsers" minOccurs="0"/>
                <xsd:element ref="ns2:OECDYe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40" nillable="true" ma:displayName="Description" ma:description="A description of the Document Set" ma:internalName="DocumentSetDescription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c4cd27-f286-408f-9ce0-33c1e0f3ab39" elementFormDefault="qualified">
    <xsd:import namespace="http://schemas.microsoft.com/office/2006/documentManagement/types"/>
    <xsd:import namespace="http://schemas.microsoft.com/office/infopath/2007/PartnerControls"/>
    <xsd:element name="OECDMeetingDate" ma:index="4" nillable="true" ma:displayName="Meeting Date" ma:default="" ma:format="DateOnly" ma:hidden="true" ma:internalName="OECDMeetingDate">
      <xsd:simpleType>
        <xsd:restriction base="dms:DateTime"/>
      </xsd:simpleType>
    </xsd:element>
    <xsd:element name="OECDKimStatus" ma:index="16" nillable="true" ma:displayName="Kim status" ma:default="Draft" ma:description="" ma:format="Dropdown" ma:hidden="true" ma:internalName="OECDKimStatus">
      <xsd:simpleType>
        <xsd:restriction base="dms:Choice">
          <xsd:enumeration value="Draft"/>
          <xsd:enumeration value="Final"/>
        </xsd:restriction>
      </xsd:simpleType>
    </xsd:element>
    <xsd:element name="OECDKimBussinessContext" ma:index="27" nillable="true" ma:displayName="Kim bussiness context" ma:description="" ma:hidden="true" ma:internalName="OECDKimBussinessContext" ma:readOnly="false">
      <xsd:simpleType>
        <xsd:restriction base="dms:Text"/>
      </xsd:simpleType>
    </xsd:element>
    <xsd:element name="OECDKimProvenance" ma:index="34" nillable="true" ma:displayName="Kim provenance" ma:description="" ma:hidden="true" ma:internalName="OECDKimProvenance" ma:readOnly="false">
      <xsd:simpleType>
        <xsd:restriction base="dms:Text">
          <xsd:maxLength value="255"/>
        </xsd:restriction>
      </xsd:simpleType>
    </xsd:element>
    <xsd:element name="OECDYear" ma:index="49" nillable="true" ma:displayName="Year" ma:description="" ma:internalName="OECDYear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4847da-6e18-4144-8ad5-5857903e06b6" elementFormDefault="qualified">
    <xsd:import namespace="http://schemas.microsoft.com/office/2006/documentManagement/types"/>
    <xsd:import namespace="http://schemas.microsoft.com/office/infopath/2007/PartnerControls"/>
    <xsd:element name="OECDExpirationDate" ma:index="8" nillable="true" ma:displayName="Highlights" ma:default="" ma:description="" ma:format="DateOnly" ma:hidden="true" ma:indexed="true" ma:internalName="OECDExpirationDate">
      <xsd:simpleType>
        <xsd:restriction base="dms:DateTime"/>
      </xsd:simpleType>
    </xsd:element>
    <xsd:element name="_dlc_DocIdUrl" ma:index="18" nillable="true" ma:displayName="Document ID" ma:description="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9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_dlc_DocId" ma:index="33" nillable="true" ma:displayName="Document ID" ma:description="" ma:hidden="true" ma:internalName="_dlc_DocId" ma:readOnly="true">
      <xsd:simpleType>
        <xsd:restriction base="dms:Text"/>
      </xsd:simpleType>
    </xsd:element>
    <xsd:element name="bc65155f859f476689f41d2e239f3b65" ma:index="37" nillable="true" ma:taxonomy="true" ma:internalName="bc65155f859f476689f41d2e239f3b65" ma:taxonomyFieldName="OECDHorizontalProjects" ma:displayName="Horizontal project" ma:readOnly="false" ma:default="" ma:fieldId="{bc65155f-859f-4766-89f4-1d2e239f3b65}" ma:taxonomyMulti="true" ma:sspId="27ec883c-a62c-444f-a935-fcddb579e39d" ma:termSetId="d3ca0e0e-65f9-44bf-9d98-5271504f6d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ShareHorizProjTaxHTField0" ma:index="44" nillable="true" ma:displayName="OECDHorizontalProjects_0" ma:description="" ma:hidden="true" ma:internalName="eShareHorizProjTaxHTField0">
      <xsd:simpleType>
        <xsd:restriction base="dms:Note"/>
      </xsd:simpleType>
    </xsd:element>
    <xsd:element name="OECDAllRelatedUsers" ma:index="47" nillable="true" ma:displayName="All related users" ma:description="" ma:hidden="true" ma:internalName="OECDAllRelatedUs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2dde9-3436-4d3d-bddd-d31447390034" elementFormDefault="qualified">
    <xsd:import namespace="http://schemas.microsoft.com/office/2006/documentManagement/types"/>
    <xsd:import namespace="http://schemas.microsoft.com/office/infopath/2007/PartnerControls"/>
    <xsd:element name="OECDlanguage" ma:index="5" nillable="true" ma:displayName="Document language" ma:default="English" ma:description="" ma:format="Dropdown" ma:hidden="true" ma:internalName="OECDlanguage" ma:readOnly="false">
      <xsd:simpleType>
        <xsd:restriction base="dms:Choice">
          <xsd:enumeration value="English"/>
          <xsd:enumeration value="French"/>
        </xsd:restriction>
      </xsd:simpleType>
    </xsd:element>
    <xsd:element name="TaxCatchAllLabel" ma:index="26" nillable="true" ma:displayName="Taxonomy Catch All Column1" ma:hidden="true" ma:list="{f238c0b0-3384-41ab-af60-ab39d110a44d}" ma:internalName="TaxCatchAllLabel" ma:readOnly="true" ma:showField="CatchAllDataLabel" ma:web="464847da-6e18-4144-8ad5-5857903e06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31" nillable="true" ma:displayName="Taxonomy Catch All Column" ma:hidden="true" ma:list="{f238c0b0-3384-41ab-af60-ab39d110a44d}" ma:internalName="TaxCatchAll" ma:showField="CatchAllData" ma:web="464847da-6e18-4144-8ad5-5857903e06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28c3f4-2795-4946-841c-2e1644b148e5" elementFormDefault="qualified">
    <xsd:import namespace="http://schemas.microsoft.com/office/2006/documentManagement/types"/>
    <xsd:import namespace="http://schemas.microsoft.com/office/infopath/2007/PartnerControls"/>
    <xsd:element name="OECDProjectLookup" ma:index="9" nillable="true" ma:displayName="Project" ma:description="" ma:hidden="true" ma:indexed="true" ma:list="8fd64a43-52c7-4b87-a931-a975dc3d108c" ma:internalName="OECDProjectLookup" ma:readOnly="false" ma:showField="OECDShortProjectName" ma:web="b028c3f4-2795-4946-841c-2e1644b148e5">
      <xsd:simpleType>
        <xsd:restriction base="dms:Lookup"/>
      </xsd:simpleType>
    </xsd:element>
    <xsd:element name="OECDProjectManager" ma:index="10" nillable="true" ma:displayName="Project manager" ma:description="" ma:hidden="true" ma:indexed="true" ma:internalName="OECDProjectManage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OECDProjectMembers" ma:index="11" nillable="true" ma:displayName="Project members" ma:description="" ma:hidden="true" ma:internalName="OECDProjectMembers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OECDMainProject" ma:index="14" nillable="true" ma:displayName="Main project" ma:description="" ma:hidden="true" ma:indexed="true" ma:list="8fd64a43-52c7-4b87-a931-a975dc3d108c" ma:internalName="OECDMainProject" ma:readOnly="false" ma:showField="OECDShortProjectName">
      <xsd:simpleType>
        <xsd:restriction base="dms:Lookup"/>
      </xsd:simpleType>
    </xsd:element>
    <xsd:element name="OECDPinnedBy" ma:index="15" nillable="true" ma:displayName="Pinned by" ma:description="" ma:hidden="true" ma:internalName="OECDPinn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OECDTagsCache" ma:index="17" nillable="true" ma:displayName="Tags cache" ma:description="" ma:hidden="true" ma:internalName="OECDTagsCache">
      <xsd:simpleType>
        <xsd:restriction base="dms:Note"/>
      </xsd:simpleType>
    </xsd:element>
    <xsd:element name="Project_x003a_Project_x0020_status" ma:index="25" nillable="true" ma:displayName="Project:Project status" ma:hidden="true" ma:list="8fd64a43-52c7-4b87-a931-a975dc3d108c" ma:internalName="Project_x003A_Project_x0020_status" ma:readOnly="true" ma:showField="OECDProjectStatus" ma:web="b028c3f4-2795-4946-841c-2e1644b148e5">
      <xsd:simpleType>
        <xsd:restriction base="dms:Lookup"/>
      </xsd:simpleType>
    </xsd:element>
    <xsd:element name="k521ff600dac4d78b40e1e44ce493525" ma:index="38" nillable="true" ma:taxonomy="true" ma:internalName="k521ff600dac4d78b40e1e44ce493525" ma:taxonomyFieldName="OECDProjectOwnerStructure" ma:displayName="Project owner" ma:readOnly="false" ma:default="" ma:fieldId="4521ff60-0dac-4d78-b40e-1e44ce493525" ma:taxonomyMulti="true" ma:sspId="27ec883c-a62c-444f-a935-fcddb579e39d" ma:termSetId="aeec4dcb-19ee-4bc0-941f-681845b568c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ECDSharingStatus" ma:index="41" nillable="true" ma:displayName="O.N.E Document Sharing Status" ma:description="" ma:hidden="true" ma:internalName="OECDSharingStatus">
      <xsd:simpleType>
        <xsd:restriction base="dms:Text"/>
      </xsd:simpleType>
    </xsd:element>
    <xsd:element name="OECDCommunityDocumentURL" ma:index="42" nillable="true" ma:displayName="O.N.E Community Document URL" ma:description="" ma:hidden="true" ma:internalName="OECDCommunityDocumentURL">
      <xsd:simpleType>
        <xsd:restriction base="dms:Text"/>
      </xsd:simpleType>
    </xsd:element>
    <xsd:element name="OECDCommunityDocumentID" ma:index="43" nillable="true" ma:displayName="O.N.E Community Document ID" ma:decimals="0" ma:description="" ma:hidden="true" ma:internalName="OECDCommunityDocumentID">
      <xsd:simpleType>
        <xsd:restriction base="dms:Number"/>
      </xsd:simpleType>
    </xsd:element>
    <xsd:element name="SharedWithUsers" ma:index="4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f238dd-bb73-4aef-a7a5-d644ad823e52" elementFormDefault="qualified">
    <xsd:import namespace="http://schemas.microsoft.com/office/2006/documentManagement/types"/>
    <xsd:import namespace="http://schemas.microsoft.com/office/infopath/2007/PartnerControls"/>
    <xsd:element name="eShareCountryTaxHTField0" ma:index="20" nillable="true" ma:taxonomy="true" ma:internalName="eShareCountryTaxHTField0" ma:taxonomyFieldName="OECDCountry" ma:displayName="Country" ma:readOnly="false" ma:default="" ma:fieldId="{aa366335-bba6-4f71-86c6-f91b1ae503c2}" ma:taxonomyMulti="true" ma:sspId="27ec883c-a62c-444f-a935-fcddb579e39d" ma:termSetId="e1026e78-e24d-4b33-a8f4-6ff75b8e5ad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ShareTopicTaxHTField0" ma:index="21" nillable="true" ma:taxonomy="true" ma:internalName="eShareTopicTaxHTField0" ma:taxonomyFieldName="OECDTopic" ma:displayName="Topic" ma:readOnly="false" ma:default="" ma:fieldId="{9b5335f8-765c-484a-86dd-d10580650a95}" ma:taxonomyMulti="true" ma:sspId="27ec883c-a62c-444f-a935-fcddb579e39d" ma:termSetId="d0043ed9-7fdc-4b21-8641-a864cc50d2b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ShareKeywordsTaxHTField0" ma:index="22" nillable="true" ma:taxonomy="true" ma:internalName="eShareKeywordsTaxHTField0" ma:taxonomyFieldName="OECDKeywords" ma:displayName="Keywords" ma:default="" ma:fieldId="{8a7c3663-990d-467c-b1b8-bb4b775674ad}" ma:taxonomyMulti="true" ma:sspId="27ec883c-a62c-444f-a935-fcddb579e39d" ma:termSetId="f51791ee-8e04-4654-a875-fc747102cd45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eShareCommitteeTaxHTField0" ma:index="23" nillable="true" ma:taxonomy="true" ma:internalName="eShareCommitteeTaxHTField0" ma:taxonomyFieldName="OECDCommittee" ma:displayName="Committee" ma:default="" ma:fieldId="{29494d90-e667-47b5-adc1-d09dfb5832ab}" ma:sspId="27ec883c-a62c-444f-a935-fcddb579e39d" ma:termSetId="87919aae-be42-4481-84cf-2389a5c84ac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SharePWBTaxHTField0" ma:index="24" nillable="true" ma:taxonomy="true" ma:internalName="eSharePWBTaxHTField0" ma:taxonomyFieldName="OECDPWB" ma:displayName="PWB" ma:default="" ma:fieldId="{fe327ce1-b783-48aa-9b0b-52ad26d1c9f6}" ma:taxonomyMulti="true" ma:sspId="27ec883c-a62c-444f-a935-fcddb579e39d" ma:termSetId="7bc7477d-4ef0-4820-a158-bb7b3cda138d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32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30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8521E0-C182-43BD-BB7B-749099281EB0}">
  <ds:schemaRefs>
    <ds:schemaRef ds:uri="http://schemas.microsoft.com/office/infopath/2007/PartnerControls"/>
    <ds:schemaRef ds:uri="ca82dde9-3436-4d3d-bddd-d31447390034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54c4cd27-f286-408f-9ce0-33c1e0f3ab39"/>
    <ds:schemaRef ds:uri="http://schemas.microsoft.com/sharepoint/v3"/>
    <ds:schemaRef ds:uri="http://schemas.microsoft.com/sharepoint/v4"/>
    <ds:schemaRef ds:uri="http://purl.org/dc/terms/"/>
    <ds:schemaRef ds:uri="c9f238dd-bb73-4aef-a7a5-d644ad823e52"/>
    <ds:schemaRef ds:uri="b028c3f4-2795-4946-841c-2e1644b148e5"/>
    <ds:schemaRef ds:uri="http://schemas.microsoft.com/office/2006/documentManagement/types"/>
    <ds:schemaRef ds:uri="464847da-6e18-4144-8ad5-5857903e06b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030603C-EC1C-4661-9490-FE6DE28A49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94654B-81D5-4A1D-BB55-4D0ED658282A}">
  <ds:schemaRefs>
    <ds:schemaRef ds:uri="http://www.oecd.org/eshare/projectsentre/CtFieldPriority/"/>
    <ds:schemaRef ds:uri="http://schemas.microsoft.com/2003/10/Serialization/Arrays"/>
  </ds:schemaRefs>
</ds:datastoreItem>
</file>

<file path=customXml/itemProps4.xml><?xml version="1.0" encoding="utf-8"?>
<ds:datastoreItem xmlns:ds="http://schemas.openxmlformats.org/officeDocument/2006/customXml" ds:itemID="{D23E619E-D92E-45CA-9105-C5B21EC7FC34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F8DC83F6-D9A6-48C2-8506-7FD1B53C9190}">
  <ds:schemaRefs>
    <ds:schemaRef ds:uri="Microsoft.SharePoint.Taxonomy.ContentTypeSync"/>
  </ds:schemaRefs>
</ds:datastoreItem>
</file>

<file path=customXml/itemProps6.xml><?xml version="1.0" encoding="utf-8"?>
<ds:datastoreItem xmlns:ds="http://schemas.openxmlformats.org/officeDocument/2006/customXml" ds:itemID="{43440657-A0E9-4206-B385-C1B63F45DE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4c4cd27-f286-408f-9ce0-33c1e0f3ab39"/>
    <ds:schemaRef ds:uri="464847da-6e18-4144-8ad5-5857903e06b6"/>
    <ds:schemaRef ds:uri="ca82dde9-3436-4d3d-bddd-d31447390034"/>
    <ds:schemaRef ds:uri="b028c3f4-2795-4946-841c-2e1644b148e5"/>
    <ds:schemaRef ds:uri="c9f238dd-bb73-4aef-a7a5-d644ad823e52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GFP_NewTemplate_4x3</Template>
  <TotalTime>453</TotalTime>
  <Words>115</Words>
  <Application>Microsoft Office PowerPoint</Application>
  <PresentationFormat>Widescreen</PresentationFormat>
  <Paragraphs>54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GFP_NewTemplate_4x3</vt:lpstr>
      <vt:lpstr>Custom Design</vt:lpstr>
      <vt:lpstr>PowerPoint Presentation</vt:lpstr>
      <vt:lpstr>The Global Forum on Productivity What is it?</vt:lpstr>
      <vt:lpstr>Research &amp; Analysis  …and its impact</vt:lpstr>
      <vt:lpstr>Events  Our annual GFP conferences</vt:lpstr>
      <vt:lpstr>Events  Workshops &amp; Ministerials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(GEE) Gabriel Osório de Barros</dc:creator>
  <cp:lastModifiedBy>GAL Peter, ECO/SPAD</cp:lastModifiedBy>
  <cp:revision>54</cp:revision>
  <cp:lastPrinted>2018-11-20T15:41:50Z</cp:lastPrinted>
  <dcterms:created xsi:type="dcterms:W3CDTF">2018-11-20T11:20:14Z</dcterms:created>
  <dcterms:modified xsi:type="dcterms:W3CDTF">2019-09-13T15:35:58Z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0x0101008B4DD370EC31429186F3AD49F0D3098F00D44DBCB9EB4F45278CB5C9765BE5299500A4858B360C6A491AA753F8BCA47AA91000293773D153AD3C41920164F348570E54</vt:lpwstr>
  </property>
  <property fmtid="{D5CDD505-2E9C-101B-9397-08002B2CF9AE}" pid="3" name="OECDTopic">
    <vt:lpwstr>568;#Productivity|cba2d4e5-958b-4949-807e-dda783874f20</vt:lpwstr>
  </property>
  <property fmtid="{D5CDD505-2E9C-101B-9397-08002B2CF9AE}" pid="4" name="OECDCountry">
    <vt:lpwstr/>
  </property>
  <property fmtid="{D5CDD505-2E9C-101B-9397-08002B2CF9AE}" pid="5" name="OECDCommittee">
    <vt:lpwstr>38;#Economic Policy Committee|f4235834-071f-42d1-a7f0-1c5b7f13695e</vt:lpwstr>
  </property>
  <property fmtid="{D5CDD505-2E9C-101B-9397-08002B2CF9AE}" pid="6" name="OECDPWB">
    <vt:lpwstr>1028;#1 Promote Sustainable Economic Growth, Financial Stability and Structural Adjustment|740d8a17-4aa7-4446-8a77-519e4a5e39e6</vt:lpwstr>
  </property>
  <property fmtid="{D5CDD505-2E9C-101B-9397-08002B2CF9AE}" pid="7" name="eShareOrganisationTaxHTField0">
    <vt:lpwstr/>
  </property>
  <property fmtid="{D5CDD505-2E9C-101B-9397-08002B2CF9AE}" pid="8" name="OECDKeywords">
    <vt:lpwstr>422;#productivity|78504f92-2ec1-4753-85df-d3e6e5e42ced;#1181;#Global forum|a4c050da-58af-4f9b-a646-702c837b437e;#326;#PSB|abfac8eb-5b47-49f0-ba02-68f2d598350e;#1183;#GFP|ca454744-5404-4333-9c7c-c9901e71c025</vt:lpwstr>
  </property>
  <property fmtid="{D5CDD505-2E9C-101B-9397-08002B2CF9AE}" pid="9" name="OECDHorizontalProjects">
    <vt:lpwstr/>
  </property>
  <property fmtid="{D5CDD505-2E9C-101B-9397-08002B2CF9AE}" pid="10" name="OECDProjectOwnerStructure">
    <vt:lpwstr>547;#ECO/PSB/SPAD|57dc6264-97c6-4f2b-ab50-4507df733526</vt:lpwstr>
  </property>
  <property fmtid="{D5CDD505-2E9C-101B-9397-08002B2CF9AE}" pid="11" name="OECDOrganisation">
    <vt:lpwstr/>
  </property>
</Properties>
</file>